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749" r:id="rId2"/>
    <p:sldId id="752" r:id="rId3"/>
    <p:sldId id="767" r:id="rId4"/>
    <p:sldId id="769" r:id="rId5"/>
    <p:sldId id="768" r:id="rId6"/>
    <p:sldId id="765" r:id="rId7"/>
    <p:sldId id="753" r:id="rId8"/>
    <p:sldId id="766" r:id="rId9"/>
    <p:sldId id="762" r:id="rId10"/>
    <p:sldId id="763" r:id="rId11"/>
    <p:sldId id="761" r:id="rId12"/>
  </p:sldIdLst>
  <p:sldSz cx="19799300" cy="11160125"/>
  <p:notesSz cx="6858000" cy="91440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Tinkoff Sans" panose="02000506050000020004" pitchFamily="2" charset="0"/>
      <p:regular r:id="rId19"/>
      <p:bold r:id="rId20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521415D9-36F7-43E2-AB2F-B90AF26B5E84}">
      <p14:sectionLst xmlns:p14="http://schemas.microsoft.com/office/powerpoint/2010/main">
        <p14:section name="ВАЖНО!!! Как пользовтаься шаблоном?" id="{ABFEECC4-6201-9241-B528-0973D63AE4CA}">
          <p14:sldIdLst>
            <p14:sldId id="749"/>
            <p14:sldId id="752"/>
            <p14:sldId id="767"/>
            <p14:sldId id="769"/>
            <p14:sldId id="768"/>
            <p14:sldId id="765"/>
            <p14:sldId id="753"/>
            <p14:sldId id="766"/>
            <p14:sldId id="762"/>
            <p14:sldId id="763"/>
            <p14:sldId id="761"/>
          </p14:sldIdLst>
        </p14:section>
        <p14:section name="Сетка в презентациях" id="{0E16339E-237F-0148-B0B0-4DDEDCDA4132}">
          <p14:sldIdLst/>
        </p14:section>
        <p14:section name="Цвета в презентации" id="{80934B76-7569-894D-96FA-E96BC818DA44}">
          <p14:sldIdLst/>
        </p14:section>
        <p14:section name="Библиотека 3D/Иконок" id="{51DFFC75-6FF6-AC47-AAB9-9EBF00776929}">
          <p14:sldIdLst/>
        </p14:section>
        <p14:section name="Титульные слайды" id="{1A2CE64B-8A8D-9341-9493-15AD55DBE17E}">
          <p14:sldIdLst/>
        </p14:section>
        <p14:section name="Слайд разделитель тем" id="{A0F0AB5E-C3C1-0547-9DD6-2DD5C1FE8EF7}">
          <p14:sldIdLst/>
        </p14:section>
        <p14:section name="Слайд-отбивка с картинкой" id="{1F5E1F36-F942-C44B-952A-F98AD44ACB4C}">
          <p14:sldIdLst/>
        </p14:section>
        <p14:section name="Слайды наполнители/Текст" id="{AAC21082-8BF7-E34B-9E25-3EF50ACF95F1}">
          <p14:sldIdLst/>
        </p14:section>
        <p14:section name="Слайд с темами" id="{D54C36DA-9F9E-AB4B-B77E-3DF56173D731}">
          <p14:sldIdLst/>
        </p14:section>
        <p14:section name="Слайды /Текст+Изображение" id="{C46A06CE-C523-2046-897A-802C8D9FFBDA}">
          <p14:sldIdLst/>
        </p14:section>
        <p14:section name="Слайд с видео" id="{C788C13E-466E-BA46-B308-01B4D0C69581}">
          <p14:sldIdLst/>
        </p14:section>
        <p14:section name="Слайды с инфографикой" id="{38064241-0BA0-9D4A-A2B5-B826C5DEB8BA}">
          <p14:sldIdLst/>
        </p14:section>
        <p14:section name="Слайд с сотрудниками" id="{6AB4839B-B6AE-7446-B880-037AEBCBC1F6}">
          <p14:sldIdLst/>
        </p14:section>
        <p14:section name="Слайды с макапами" id="{CA9118DE-A53F-E544-9DE6-0FA0EAD83900}">
          <p14:sldIdLst/>
        </p14:section>
        <p14:section name="Слайды с картой" id="{AC83F3A3-D46E-3E4A-8A91-76A9388703F3}">
          <p14:sldIdLst/>
        </p14:section>
        <p14:section name="Roadmap" id="{6A885FB0-B1C6-3A46-81BC-B9A906CE248F}">
          <p14:sldIdLst/>
        </p14:section>
        <p14:section name="Слайды с календарем" id="{0C56B804-AE79-EE4D-ABCE-39619EC08C8E}">
          <p14:sldIdLst/>
        </p14:section>
        <p14:section name="Воронка" id="{A0032DC6-6AE8-3A45-A001-6A57B645DBF7}">
          <p14:sldIdLst/>
        </p14:section>
        <p14:section name="Графики" id="{08E34C14-3F76-CA4A-90B2-B8B54DBC723A}">
          <p14:sldIdLst/>
        </p14:section>
        <p14:section name="Слайды с таблицой" id="{14093536-FB84-5748-83FC-4474707A736E}">
          <p14:sldIdLst/>
        </p14:section>
        <p14:section name="Завершающий слайд" id="{629D2865-0EDD-ED4A-B2F7-13BC9808017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6531" userDrawn="1">
          <p15:clr>
            <a:srgbClr val="A4A3A4"/>
          </p15:clr>
        </p15:guide>
        <p15:guide id="3" pos="11974" userDrawn="1">
          <p15:clr>
            <a:srgbClr val="A4A3A4"/>
          </p15:clr>
        </p15:guide>
        <p15:guide id="4" orient="horz" pos="499" userDrawn="1">
          <p15:clr>
            <a:srgbClr val="A4A3A4"/>
          </p15:clr>
        </p15:guide>
        <p15:guide id="5" pos="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BF9"/>
    <a:srgbClr val="FFDD2C"/>
    <a:srgbClr val="F6F6F6"/>
    <a:srgbClr val="9CC2FC"/>
    <a:srgbClr val="E5ECFF"/>
    <a:srgbClr val="000000"/>
    <a:srgbClr val="F5F5F8"/>
    <a:srgbClr val="F6F5FA"/>
    <a:srgbClr val="F5F5F9"/>
    <a:srgbClr val="EE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8"/>
    <p:restoredTop sz="82453"/>
  </p:normalViewPr>
  <p:slideViewPr>
    <p:cSldViewPr snapToGrid="0" snapToObjects="1" showGuides="1">
      <p:cViewPr varScale="1">
        <p:scale>
          <a:sx n="69" d="100"/>
          <a:sy n="69" d="100"/>
        </p:scale>
        <p:origin x="384" y="224"/>
      </p:cViewPr>
      <p:guideLst>
        <p:guide orient="horz" pos="6531"/>
        <p:guide pos="11974"/>
        <p:guide orient="horz" pos="499"/>
        <p:guide pos="498"/>
      </p:guideLst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08.11.2023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833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4294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7160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4811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1873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9277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4964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5756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5987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0006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2223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2C0D006E-0A6E-3D2A-C6DE-DA36586C32BF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775BBF-30B7-BE89-A44F-7AA6036226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471" y="319634"/>
            <a:ext cx="3543815" cy="2786172"/>
          </a:xfrm>
          <a:prstGeom prst="rect">
            <a:avLst/>
          </a:prstGeom>
        </p:spPr>
      </p:pic>
      <p:sp>
        <p:nvSpPr>
          <p:cNvPr id="12" name="Номер слайда">
            <a:extLst>
              <a:ext uri="{FF2B5EF4-FFF2-40B4-BE49-F238E27FC236}">
                <a16:creationId xmlns:a16="http://schemas.microsoft.com/office/drawing/2014/main" id="{A9EFA73E-F811-1E44-940D-0BEAF2C0FEE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396350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rgbClr val="F6F5FA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362943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rgbClr val="F6F5FA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90E8EC8D-66AD-A241-88ED-5164564FE6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10992981-7CEF-6546-B96B-47C44C08E99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rgbClr val="F6F5FA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ABE87400-7D7E-744E-A9DB-CBD22D13F6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35E3CBC2-D828-E948-AF9D-621DC1583FC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2" name="object 19"/>
          <p:cNvSpPr/>
          <p:nvPr/>
        </p:nvSpPr>
        <p:spPr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8284F037-58B7-F94F-BE81-E80CD7FE6CF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B209ECE9-50D2-3BA2-BAFB-E255DB09B77F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rgbClr val="F5F5F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54BC465E-CC8D-7C4B-B97D-D6A9885C9B9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359131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rgbClr val="F6F5FA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F06C31-448E-45E4-EA42-FA20CDFABC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927" y="446254"/>
            <a:ext cx="5857983" cy="1821209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E9AFAA-76EB-1DA7-6EA2-B5D99D1958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927" y="446254"/>
            <a:ext cx="5857983" cy="1821209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729836" y="10027798"/>
            <a:ext cx="3092077" cy="425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116"/>
            </a:lvl1pPr>
          </a:lstStyle>
          <a:p>
            <a:pPr lvl="0"/>
            <a:r>
              <a:rPr lang="ru-RU" dirty="0"/>
              <a:t>06 . 12 . 2020 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003" y="10029092"/>
            <a:ext cx="3065519" cy="421746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2756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54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6795" y="6298655"/>
            <a:ext cx="11134605" cy="686421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794" y="4642973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227812-F548-E9EA-D541-780A40473B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927" y="446254"/>
            <a:ext cx="5857983" cy="182120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22E552-8612-7876-050C-E136D96F6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56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C413C59E-C61B-0649-91A4-FEA7A7487C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rgbClr val="F5F5F8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Номер слайда">
            <a:extLst>
              <a:ext uri="{FF2B5EF4-FFF2-40B4-BE49-F238E27FC236}">
                <a16:creationId xmlns:a16="http://schemas.microsoft.com/office/drawing/2014/main" id="{EBE5891B-C7E3-CC44-AC91-C96D26610B1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FD1F63-EE09-18B7-1F6B-E87CE498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12816"/>
          <a:stretch/>
        </p:blipFill>
        <p:spPr>
          <a:xfrm>
            <a:off x="0" y="-1"/>
            <a:ext cx="19823463" cy="111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067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6" y="-2"/>
            <a:ext cx="12255499" cy="10329532"/>
          </a:xfrm>
          <a:prstGeom prst="round1Rect">
            <a:avLst>
              <a:gd name="adj" fmla="val 16115"/>
            </a:avLst>
          </a:prstGeom>
          <a:solidFill>
            <a:srgbClr val="F5F5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329530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B9F50A-DAE2-5E7B-966D-D8513C904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0" y="-25400"/>
            <a:ext cx="19856998" cy="112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99" userDrawn="1">
          <p15:clr>
            <a:srgbClr val="FBAE40"/>
          </p15:clr>
        </p15:guide>
        <p15:guide id="2" pos="498" userDrawn="1">
          <p15:clr>
            <a:srgbClr val="FBAE40"/>
          </p15:clr>
        </p15:guide>
        <p15:guide id="3" orient="horz" pos="6531" userDrawn="1">
          <p15:clr>
            <a:srgbClr val="FBAE40"/>
          </p15:clr>
        </p15:guide>
        <p15:guide id="4" pos="1197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10518"/>
            <a:ext cx="9287822" cy="10374553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8"/>
            <a:ext cx="9287822" cy="10374553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1"/>
            <a:ext cx="778844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717" r:id="rId3"/>
    <p:sldLayoutId id="2147483769" r:id="rId4"/>
    <p:sldLayoutId id="2147483766" r:id="rId5"/>
    <p:sldLayoutId id="2147483752" r:id="rId6"/>
    <p:sldLayoutId id="2147483768" r:id="rId7"/>
    <p:sldLayoutId id="2147483758" r:id="rId8"/>
    <p:sldLayoutId id="2147483764" r:id="rId9"/>
    <p:sldLayoutId id="2147483753" r:id="rId10"/>
    <p:sldLayoutId id="2147483751" r:id="rId11"/>
    <p:sldLayoutId id="2147483742" r:id="rId12"/>
    <p:sldLayoutId id="2147483658" r:id="rId13"/>
    <p:sldLayoutId id="2147483659" r:id="rId14"/>
    <p:sldLayoutId id="2147483709" r:id="rId15"/>
    <p:sldLayoutId id="2147483741" r:id="rId16"/>
    <p:sldLayoutId id="2147483675" r:id="rId17"/>
    <p:sldLayoutId id="2147483745" r:id="rId18"/>
    <p:sldLayoutId id="2147483744" r:id="rId19"/>
    <p:sldLayoutId id="2147483767" r:id="rId20"/>
    <p:sldLayoutId id="2147483754" r:id="rId21"/>
    <p:sldLayoutId id="2147483757" r:id="rId22"/>
    <p:sldLayoutId id="2147483750" r:id="rId23"/>
    <p:sldLayoutId id="2147483712" r:id="rId24"/>
    <p:sldLayoutId id="2147483761" r:id="rId25"/>
    <p:sldLayoutId id="2147483762" r:id="rId26"/>
    <p:sldLayoutId id="2147483763" r:id="rId27"/>
    <p:sldLayoutId id="2147483760" r:id="rId28"/>
    <p:sldLayoutId id="2147483756" r:id="rId29"/>
    <p:sldLayoutId id="2147483706" r:id="rId30"/>
    <p:sldLayoutId id="2147483711" r:id="rId31"/>
    <p:sldLayoutId id="2147483716" r:id="rId32"/>
    <p:sldLayoutId id="2147483714" r:id="rId33"/>
    <p:sldLayoutId id="2147483743" r:id="rId34"/>
    <p:sldLayoutId id="2147483755" r:id="rId35"/>
    <p:sldLayoutId id="2147483749" r:id="rId36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25822821-7069-914C-8B15-EFD33483332D}"/>
              </a:ext>
            </a:extLst>
          </p:cNvPr>
          <p:cNvSpPr txBox="1">
            <a:spLocks/>
          </p:cNvSpPr>
          <p:nvPr/>
        </p:nvSpPr>
        <p:spPr>
          <a:xfrm>
            <a:off x="851005" y="4302829"/>
            <a:ext cx="8618962" cy="189109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GB" sz="6000" b="1" dirty="0">
                <a:latin typeface="Tinkoff Sans" panose="02000506050000020004" pitchFamily="2" charset="0"/>
              </a:rPr>
              <a:t>KV-storage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7299FAFE-B5BE-E948-9FE0-6C31891F89F9}"/>
              </a:ext>
            </a:extLst>
          </p:cNvPr>
          <p:cNvSpPr txBox="1">
            <a:spLocks/>
          </p:cNvSpPr>
          <p:nvPr/>
        </p:nvSpPr>
        <p:spPr>
          <a:xfrm>
            <a:off x="851005" y="6678035"/>
            <a:ext cx="8512200" cy="6749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12715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2800" dirty="0"/>
              <a:t>Курс </a:t>
            </a:r>
            <a:r>
              <a:rPr lang="en-US" sz="2800" dirty="0"/>
              <a:t>Java </a:t>
            </a:r>
            <a:r>
              <a:rPr lang="ru-RU" sz="2800" dirty="0"/>
              <a:t>Осень 2023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2CD63B-EF94-F7F5-DA62-BF11B5E50F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rgbClr val="F5F5F8"/>
          </a:solidFill>
        </p:spPr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6FABA7-5D56-2CB7-A3EF-6EB89FD572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1"/>
          <a:stretch/>
        </p:blipFill>
        <p:spPr>
          <a:xfrm>
            <a:off x="11227390" y="1153670"/>
            <a:ext cx="7497246" cy="917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9170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Удаление данных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10</a:t>
            </a:fld>
            <a:endParaRPr lang="ru-RU" sz="16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B6B52B-8975-B07F-08BD-A115B3ABF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56" y="4343574"/>
            <a:ext cx="5931643" cy="2918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0D2062-DC78-D293-1C49-6271866949C9}"/>
              </a:ext>
            </a:extLst>
          </p:cNvPr>
          <p:cNvSpPr txBox="1"/>
          <p:nvPr/>
        </p:nvSpPr>
        <p:spPr>
          <a:xfrm>
            <a:off x="6957391" y="457200"/>
            <a:ext cx="12525153" cy="10926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/>
            <a:r>
              <a:rPr lang="ru-RU" sz="3200" dirty="0"/>
              <a:t>Существует несколько способов сокращения операций чтения с диска при использовании подхода </a:t>
            </a:r>
            <a:r>
              <a:rPr lang="en-GB" sz="3200" dirty="0"/>
              <a:t>log-append:</a:t>
            </a:r>
            <a:endParaRPr lang="ru-RU" sz="3200" dirty="0"/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ru-RU" sz="3200" dirty="0"/>
              <a:t>Один из распространенных подходов - это </a:t>
            </a:r>
            <a:r>
              <a:rPr lang="ru-RU" sz="3200" b="1" dirty="0"/>
              <a:t>пометка данных как удаленных</a:t>
            </a:r>
            <a:r>
              <a:rPr lang="ru-RU" sz="3200" dirty="0"/>
              <a:t>, но их оставление в </a:t>
            </a:r>
            <a:r>
              <a:rPr lang="en-GB" sz="3200" dirty="0"/>
              <a:t>log-append </a:t>
            </a:r>
            <a:r>
              <a:rPr lang="ru-RU" sz="3200" dirty="0"/>
              <a:t>файле. Вы можете добавить специальный флаг или метаданные к каждой записи, чтобы указать, что она удалена или неактивна. При операции чтения, система игнорирует такие помеченные записи. В некоторых случаях, удаленные записи могут быть собраны и физически удалены в фоновом режиме;</a:t>
            </a:r>
            <a:endParaRPr lang="en-GB" sz="3200" dirty="0"/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ru-RU" sz="3200" b="1" dirty="0" err="1"/>
              <a:t>Компактирование</a:t>
            </a:r>
            <a:r>
              <a:rPr lang="ru-RU" sz="3200" b="1" dirty="0"/>
              <a:t> или сжатие файла</a:t>
            </a:r>
            <a:r>
              <a:rPr lang="ru-RU" sz="3200" dirty="0"/>
              <a:t>: Этот подход состоит в том, чтобы переписать файл, исключив удаленные записи или объединив несколько записей в одну более компактную. Это позволяет освободить место от удаленных данных и уменьшить размер файла. Однако этот подход требует создания нового файла и копирования значений, что может быть ресурсоемким и затруднить операции записи во время </a:t>
            </a:r>
            <a:r>
              <a:rPr lang="ru-RU" sz="3200" dirty="0" err="1"/>
              <a:t>компактирования</a:t>
            </a:r>
            <a:r>
              <a:rPr lang="en-GB" sz="3200" dirty="0"/>
              <a:t>;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ru-RU" sz="3200" b="1" dirty="0"/>
              <a:t>Механизмы сбора мусора: </a:t>
            </a:r>
            <a:r>
              <a:rPr lang="ru-RU" sz="3200" dirty="0"/>
              <a:t>Некоторые системы </a:t>
            </a:r>
            <a:r>
              <a:rPr lang="en-GB" sz="3200" dirty="0"/>
              <a:t>KV </a:t>
            </a:r>
            <a:r>
              <a:rPr lang="ru-RU" sz="3200" dirty="0"/>
              <a:t>хранилищ предлагают механизмы автоматического сбора мусора, которые периодически просматривают </a:t>
            </a:r>
            <a:r>
              <a:rPr lang="en-GB" sz="3200" dirty="0"/>
              <a:t>log-append </a:t>
            </a:r>
            <a:r>
              <a:rPr lang="ru-RU" sz="3200" dirty="0"/>
              <a:t>файл и удаляют помеченные для удаления данные. Такие механизмы позволяют автоматически освобождать место от удаленных данных без вмешательства пользователя.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28660911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0575" y="9240677"/>
            <a:ext cx="8226425" cy="1351123"/>
          </a:xfrm>
          <a:prstGeom prst="rect">
            <a:avLst/>
          </a:prstGeom>
        </p:spPr>
        <p:txBody>
          <a:bodyPr lIns="0" tIns="0" rIns="0" bIns="0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lnSpc>
                <a:spcPts val="10000"/>
              </a:lnSpc>
              <a:spcBef>
                <a:spcPts val="0"/>
              </a:spcBef>
              <a:defRPr/>
            </a:pPr>
            <a:r>
              <a:rPr lang="ru-RU" sz="9000" b="1" dirty="0">
                <a:latin typeface="Tinkoff Sans" panose="02000506050000020004" pitchFamily="2" charset="0"/>
              </a:rPr>
              <a:t>Он такой один</a:t>
            </a:r>
            <a:endParaRPr sz="9000" b="1" dirty="0">
              <a:latin typeface="Tinkoff Sans" panose="0200050605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6C750A-5D72-06BF-502C-24CB472BE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8076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Что это такое?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</a:t>
            </a:fld>
            <a:endParaRPr lang="ru-RU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375E6-582A-9986-E79C-B4D012984A7D}"/>
              </a:ext>
            </a:extLst>
          </p:cNvPr>
          <p:cNvSpPr txBox="1"/>
          <p:nvPr/>
        </p:nvSpPr>
        <p:spPr>
          <a:xfrm>
            <a:off x="6957391" y="457200"/>
            <a:ext cx="11557647" cy="84022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/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KV (Key-Value)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хранилище - это тип базы данных, который использует простую структуру данных, состоящую из пар ключ-значение. В </a:t>
            </a:r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KV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хранилище каждой порции данных присваивается уникальный ключ, который затем связывается с соответствующим значением. Это позволяет эффективно хранить, получать и обновлять данные, так как они могут быть быстро извлечены по ключу.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defTabSz="457200"/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defTabSz="457200"/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</a:t>
            </a:r>
            <a:r>
              <a:rPr kumimoji="0" lang="ru-RU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звестные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хранилища: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Redis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GB" sz="3600" dirty="0"/>
              <a:t>Memcached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Riak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GB" sz="3600" dirty="0" err="1"/>
              <a:t>LevelDB</a:t>
            </a:r>
            <a:endParaRPr lang="en-GB" sz="3600" dirty="0"/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Bitcask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GB" sz="3600" dirty="0" err="1"/>
              <a:t>HashiCorp</a:t>
            </a:r>
            <a:r>
              <a:rPr lang="en-GB" sz="3600" dirty="0"/>
              <a:t> Vault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99648682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Самая простая в мире БД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3</a:t>
            </a:fld>
            <a:endParaRPr lang="ru-RU" sz="16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83CCA35-D3D7-9253-F06B-A0FD6B89E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877250"/>
              </p:ext>
            </p:extLst>
          </p:nvPr>
        </p:nvGraphicFramePr>
        <p:xfrm>
          <a:off x="7275437" y="962526"/>
          <a:ext cx="10467132" cy="3685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67132">
                  <a:extLst>
                    <a:ext uri="{9D8B030D-6E8A-4147-A177-3AD203B41FA5}">
                      <a16:colId xmlns:a16="http://schemas.microsoft.com/office/drawing/2014/main" val="3874600374"/>
                    </a:ext>
                  </a:extLst>
                </a:gridCol>
              </a:tblGrid>
              <a:tr h="2809662">
                <a:tc>
                  <a:txBody>
                    <a:bodyPr/>
                    <a:lstStyle/>
                    <a:p>
                      <a:pPr algn="l"/>
                      <a:r>
                        <a:rPr lang="en" sz="2800" b="1" dirty="0">
                          <a:effectLst/>
                          <a:latin typeface="Consolas" panose="020B0609020204030204" pitchFamily="49" charset="0"/>
                        </a:rPr>
                        <a:t>#!/bin/bash </a:t>
                      </a:r>
                      <a:endParaRPr lang="en" sz="2800" b="1" dirty="0"/>
                    </a:p>
                    <a:p>
                      <a:pPr algn="l"/>
                      <a:r>
                        <a:rPr lang="en" sz="2800" b="1" dirty="0" err="1">
                          <a:effectLst/>
                          <a:latin typeface="Consolas" panose="020B0609020204030204" pitchFamily="49" charset="0"/>
                        </a:rPr>
                        <a:t>db_set</a:t>
                      </a:r>
                      <a:r>
                        <a:rPr lang="en" sz="2800" b="1" dirty="0"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n" sz="2800" dirty="0">
                          <a:effectLst/>
                          <a:latin typeface="Consolas" panose="020B0609020204030204" pitchFamily="49" charset="0"/>
                        </a:rPr>
                        <a:t>{ </a:t>
                      </a:r>
                      <a:endParaRPr lang="en" sz="2800" dirty="0"/>
                    </a:p>
                    <a:p>
                      <a:pPr algn="l"/>
                      <a:r>
                        <a:rPr lang="en" sz="2800" dirty="0">
                          <a:effectLst/>
                          <a:latin typeface="Consolas" panose="020B0609020204030204" pitchFamily="49" charset="0"/>
                        </a:rPr>
                        <a:t>echo "$1,$2" &gt;&gt; database </a:t>
                      </a:r>
                      <a:endParaRPr lang="ru-RU" sz="280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" sz="2800" dirty="0">
                          <a:effectLst/>
                          <a:latin typeface="Consolas" panose="020B0609020204030204" pitchFamily="49" charset="0"/>
                        </a:rPr>
                        <a:t>} </a:t>
                      </a:r>
                      <a:endParaRPr lang="ru-RU" sz="280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/>
                      <a:endParaRPr lang="ru-RU" sz="2800" dirty="0"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" sz="2800" b="1" dirty="0" err="1">
                          <a:effectLst/>
                          <a:latin typeface="Consolas" panose="020B0609020204030204" pitchFamily="49" charset="0"/>
                        </a:rPr>
                        <a:t>db_get</a:t>
                      </a:r>
                      <a:r>
                        <a:rPr lang="en" sz="2800" b="1" dirty="0"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n" sz="2800" dirty="0">
                          <a:effectLst/>
                          <a:latin typeface="Consolas" panose="020B0609020204030204" pitchFamily="49" charset="0"/>
                        </a:rPr>
                        <a:t>{ </a:t>
                      </a:r>
                      <a:endParaRPr lang="en" sz="2800" dirty="0"/>
                    </a:p>
                    <a:p>
                      <a:pPr algn="l"/>
                      <a:r>
                        <a:rPr lang="en" sz="2800" dirty="0">
                          <a:effectLst/>
                          <a:latin typeface="Consolas" panose="020B0609020204030204" pitchFamily="49" charset="0"/>
                        </a:rPr>
                        <a:t>grep "^$1," database | sed -e "s/^$1,//" | tail -n 1 </a:t>
                      </a:r>
                      <a:endParaRPr lang="ru-RU" sz="280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" sz="2800" dirty="0">
                          <a:effectLst/>
                          <a:latin typeface="Consolas" panose="020B0609020204030204" pitchFamily="49" charset="0"/>
                        </a:rPr>
                        <a:t>} </a:t>
                      </a:r>
                      <a:endParaRPr lang="en" sz="2800" dirty="0"/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248424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CFE0F89-98CD-C376-7A55-755445A81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634085"/>
              </p:ext>
            </p:extLst>
          </p:nvPr>
        </p:nvGraphicFramePr>
        <p:xfrm>
          <a:off x="7275437" y="4970993"/>
          <a:ext cx="11825479" cy="58187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25479">
                  <a:extLst>
                    <a:ext uri="{9D8B030D-6E8A-4147-A177-3AD203B41FA5}">
                      <a16:colId xmlns:a16="http://schemas.microsoft.com/office/drawing/2014/main" val="3874600374"/>
                    </a:ext>
                  </a:extLst>
                </a:gridCol>
              </a:tblGrid>
              <a:tr h="2809662">
                <a:tc>
                  <a:txBody>
                    <a:bodyPr/>
                    <a:lstStyle/>
                    <a:p>
                      <a:pPr algn="l"/>
                      <a:r>
                        <a:rPr lang="en" sz="28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$ </a:t>
                      </a:r>
                      <a:r>
                        <a:rPr lang="en" sz="2800" b="1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db_set</a:t>
                      </a:r>
                      <a:r>
                        <a:rPr lang="en" sz="28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 123456 '{"</a:t>
                      </a:r>
                      <a:r>
                        <a:rPr lang="en" sz="2800" b="1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name":"London","attractions</a:t>
                      </a:r>
                      <a:r>
                        <a:rPr lang="en" sz="28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":["Big </a:t>
                      </a:r>
                      <a:r>
                        <a:rPr lang="en" sz="2800" b="1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Ben","London</a:t>
                      </a:r>
                      <a:r>
                        <a:rPr lang="en" sz="28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 Eye"]}' </a:t>
                      </a:r>
                    </a:p>
                    <a:p>
                      <a:pPr algn="l"/>
                      <a:r>
                        <a:rPr lang="en" sz="28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$ </a:t>
                      </a:r>
                      <a:r>
                        <a:rPr lang="en" sz="2800" b="1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db_set</a:t>
                      </a:r>
                      <a:r>
                        <a:rPr lang="en" sz="28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 42 '{"</a:t>
                      </a:r>
                      <a:r>
                        <a:rPr lang="en" sz="2800" b="1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name":"San</a:t>
                      </a:r>
                      <a:r>
                        <a:rPr lang="en" sz="28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 </a:t>
                      </a:r>
                      <a:r>
                        <a:rPr lang="en" sz="2800" b="1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Francisco","attractions</a:t>
                      </a:r>
                      <a:r>
                        <a:rPr lang="en" sz="28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":["Golden Gate Bridge"]}' </a:t>
                      </a:r>
                      <a:endParaRPr lang="en" sz="2800" b="1" dirty="0"/>
                    </a:p>
                    <a:p>
                      <a:pPr algn="l"/>
                      <a:r>
                        <a:rPr lang="en" sz="28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$ </a:t>
                      </a:r>
                      <a:r>
                        <a:rPr lang="en" sz="2800" b="1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db_get</a:t>
                      </a:r>
                      <a:r>
                        <a:rPr lang="en" sz="28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 42 </a:t>
                      </a:r>
                    </a:p>
                    <a:p>
                      <a:pPr algn="l"/>
                      <a:r>
                        <a:rPr lang="en" sz="28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{"</a:t>
                      </a:r>
                      <a:r>
                        <a:rPr lang="en" sz="28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name":"San</a:t>
                      </a:r>
                      <a:r>
                        <a:rPr lang="en" sz="28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 </a:t>
                      </a:r>
                      <a:r>
                        <a:rPr lang="en" sz="28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Francisco","attractions</a:t>
                      </a:r>
                      <a:r>
                        <a:rPr lang="en" sz="28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":["Golden Gate Bridge"]} </a:t>
                      </a:r>
                    </a:p>
                    <a:p>
                      <a:pPr algn="l"/>
                      <a:endParaRPr lang="en" sz="28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Tinkoff Sans"/>
                      </a:endParaRPr>
                    </a:p>
                    <a:p>
                      <a:pPr algn="l"/>
                      <a:endParaRPr lang="en" sz="2800" b="0" i="0" u="none" strike="noStrike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Tinkoff Sans"/>
                      </a:endParaRPr>
                    </a:p>
                    <a:p>
                      <a:pPr marL="0" marR="0" indent="0" algn="l" defTabSz="449939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28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$ </a:t>
                      </a:r>
                      <a:r>
                        <a:rPr lang="en" sz="2800" b="1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db_set</a:t>
                      </a:r>
                      <a:r>
                        <a:rPr lang="en" sz="28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 42 '{"</a:t>
                      </a:r>
                      <a:r>
                        <a:rPr lang="en" sz="2800" b="1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name":"San</a:t>
                      </a:r>
                      <a:r>
                        <a:rPr lang="en" sz="28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 </a:t>
                      </a:r>
                      <a:r>
                        <a:rPr lang="en" sz="2800" b="1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Francisco","attractions</a:t>
                      </a:r>
                      <a:r>
                        <a:rPr lang="en" sz="28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":["Exploratorium"]}'</a:t>
                      </a:r>
                      <a:r>
                        <a:rPr lang="en" sz="28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 </a:t>
                      </a:r>
                    </a:p>
                    <a:p>
                      <a:pPr marL="0" marR="0" indent="0" algn="l" defTabSz="449939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28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$ </a:t>
                      </a:r>
                      <a:r>
                        <a:rPr lang="en" sz="2800" b="1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db_get</a:t>
                      </a:r>
                      <a:r>
                        <a:rPr lang="en" sz="28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 42 </a:t>
                      </a:r>
                    </a:p>
                    <a:p>
                      <a:pPr marL="0" marR="0" indent="0" algn="l" defTabSz="449939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28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{"</a:t>
                      </a:r>
                      <a:r>
                        <a:rPr lang="en" sz="28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name":"San</a:t>
                      </a:r>
                      <a:r>
                        <a:rPr lang="en" sz="28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 </a:t>
                      </a:r>
                      <a:r>
                        <a:rPr lang="en" sz="28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Francisco","attractions</a:t>
                      </a:r>
                      <a:r>
                        <a:rPr lang="en" sz="28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":["Exploratorium"]} </a:t>
                      </a:r>
                    </a:p>
                    <a:p>
                      <a:pPr marL="0" marR="0" indent="0" algn="l" defTabSz="449939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28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$ cat database</a:t>
                      </a:r>
                      <a:br>
                        <a:rPr lang="en" sz="28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</a:br>
                      <a:r>
                        <a:rPr lang="en" sz="28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123456,{"</a:t>
                      </a:r>
                      <a:r>
                        <a:rPr lang="en" sz="28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name":"London","attractions</a:t>
                      </a:r>
                      <a:r>
                        <a:rPr lang="en" sz="28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":["Big </a:t>
                      </a:r>
                      <a:r>
                        <a:rPr lang="en" sz="28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Ben","London</a:t>
                      </a:r>
                      <a:r>
                        <a:rPr lang="en" sz="28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 Eye"]} </a:t>
                      </a:r>
                    </a:p>
                    <a:p>
                      <a:pPr marL="0" marR="0" indent="0" algn="l" defTabSz="449939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28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42,{"</a:t>
                      </a:r>
                      <a:r>
                        <a:rPr lang="en" sz="28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name":"San</a:t>
                      </a:r>
                      <a:r>
                        <a:rPr lang="en" sz="28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 </a:t>
                      </a:r>
                      <a:r>
                        <a:rPr lang="en" sz="28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Francisco","attractions</a:t>
                      </a:r>
                      <a:r>
                        <a:rPr lang="en" sz="28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":["Golden Gate Bridge"]} </a:t>
                      </a:r>
                    </a:p>
                    <a:p>
                      <a:pPr marL="0" marR="0" indent="0" algn="l" defTabSz="449939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" sz="28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42,{"</a:t>
                      </a:r>
                      <a:r>
                        <a:rPr lang="en" sz="28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name":"San</a:t>
                      </a:r>
                      <a:r>
                        <a:rPr lang="en" sz="28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 </a:t>
                      </a:r>
                      <a:r>
                        <a:rPr lang="en" sz="28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Francisco","attractions</a:t>
                      </a:r>
                      <a:r>
                        <a:rPr lang="en" sz="28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Tinkoff Sans"/>
                        </a:rPr>
                        <a:t>":["Exploratorium"]} </a:t>
                      </a:r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248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91220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Самая простая в мире БД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4</a:t>
            </a:fld>
            <a:endParaRPr lang="ru-RU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375E6-582A-9986-E79C-B4D012984A7D}"/>
              </a:ext>
            </a:extLst>
          </p:cNvPr>
          <p:cNvSpPr txBox="1"/>
          <p:nvPr/>
        </p:nvSpPr>
        <p:spPr>
          <a:xfrm>
            <a:off x="7397773" y="674419"/>
            <a:ext cx="11557647" cy="3970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/>
            <a:r>
              <a:rPr lang="en-US" sz="3600" b="1" dirty="0" err="1"/>
              <a:t>InMemmory</a:t>
            </a:r>
            <a:r>
              <a:rPr lang="en-US" sz="3600" b="1" dirty="0"/>
              <a:t>:</a:t>
            </a:r>
          </a:p>
          <a:p>
            <a:pPr marL="571500" indent="-571500" defTabSz="457200">
              <a:buFont typeface="Arial" panose="020B0604020202020204" pitchFamily="34" charset="0"/>
              <a:buChar char="•"/>
            </a:pPr>
            <a:r>
              <a:rPr kumimoji="0" lang="en-US" sz="36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TreeMap</a:t>
            </a:r>
            <a:endParaRPr kumimoji="0" lang="en-US" sz="3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571500" indent="-571500" defTabSz="457200">
              <a:buFont typeface="Arial" panose="020B0604020202020204" pitchFamily="34" charset="0"/>
              <a:buChar char="•"/>
            </a:pPr>
            <a:r>
              <a:rPr lang="en" sz="3600" dirty="0"/>
              <a:t>HashMap</a:t>
            </a:r>
            <a:endParaRPr lang="en-GB" sz="3600" dirty="0"/>
          </a:p>
          <a:p>
            <a:pPr defTabSz="457200"/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defTabSz="457200"/>
            <a:r>
              <a:rPr lang="en" sz="3600" b="1" dirty="0"/>
              <a:t>HashMap + Append-only Log</a:t>
            </a:r>
          </a:p>
          <a:p>
            <a:pPr defTabSz="457200"/>
            <a:endParaRPr lang="en" sz="3600" b="1" dirty="0"/>
          </a:p>
          <a:p>
            <a:pPr defTabSz="457200"/>
            <a:endParaRPr lang="en" sz="36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5041B8-A7D2-F61C-381F-D24BFDE9B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635" y="3836534"/>
            <a:ext cx="12711915" cy="174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067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en-GB" sz="6000" b="1" dirty="0" err="1">
                <a:latin typeface="Tinkoff Sans" panose="02000506050000020004" pitchFamily="2" charset="0"/>
              </a:rPr>
              <a:t>С</a:t>
            </a:r>
            <a:r>
              <a:rPr lang="ru-RU" sz="6000" b="1" dirty="0" err="1">
                <a:latin typeface="Tinkoff Sans" panose="02000506050000020004" pitchFamily="2" charset="0"/>
              </a:rPr>
              <a:t>труктура</a:t>
            </a:r>
            <a:r>
              <a:rPr lang="ru-RU" sz="6000" b="1" dirty="0">
                <a:latin typeface="Tinkoff Sans" panose="02000506050000020004" pitchFamily="2" charset="0"/>
              </a:rPr>
              <a:t> данных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5</a:t>
            </a:fld>
            <a:endParaRPr lang="ru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B7821-706A-253E-1D78-6CF5B7D863F9}"/>
              </a:ext>
            </a:extLst>
          </p:cNvPr>
          <p:cNvSpPr txBox="1"/>
          <p:nvPr/>
        </p:nvSpPr>
        <p:spPr>
          <a:xfrm>
            <a:off x="6957391" y="457200"/>
            <a:ext cx="11557647" cy="84022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/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Для реализации используют следующие структуры данных:</a:t>
            </a:r>
          </a:p>
          <a:p>
            <a:pPr defTabSz="457200"/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ru-RU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Хеш-таблицы: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Хеш-таблицы используют хеш-функции для преобразования ключей в индексы, по которым хранятся значения. Они позволяют быстро получать значения по ключу и обеспечивают хорошую производительность при поиске и вставке данных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;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ru-RU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Деревья: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Различные типы деревьев, такие как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B-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деревья (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B-trees), AVL-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деревья (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AVL trees),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или красно-черные деревья (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Red-black trees)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также могут использоваться для реализации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KV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хранилищ. Они обеспечивают балансировку данных и хорошую производительность при поиске, вставке и удалении данных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;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Один из оригинальных способов работы с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KV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это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LSM-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деревья.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220129033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en-GB" sz="6000" b="1" dirty="0" err="1">
                <a:latin typeface="Tinkoff Sans" panose="02000506050000020004" pitchFamily="2" charset="0"/>
              </a:rPr>
              <a:t>С</a:t>
            </a:r>
            <a:r>
              <a:rPr lang="ru-RU" sz="6000" b="1" dirty="0" err="1">
                <a:latin typeface="Tinkoff Sans" panose="02000506050000020004" pitchFamily="2" charset="0"/>
              </a:rPr>
              <a:t>труктура</a:t>
            </a:r>
            <a:r>
              <a:rPr lang="ru-RU" sz="6000" b="1" dirty="0">
                <a:latin typeface="Tinkoff Sans" panose="02000506050000020004" pitchFamily="2" charset="0"/>
              </a:rPr>
              <a:t> данных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6</a:t>
            </a:fld>
            <a:endParaRPr lang="ru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B7821-706A-253E-1D78-6CF5B7D863F9}"/>
              </a:ext>
            </a:extLst>
          </p:cNvPr>
          <p:cNvSpPr txBox="1"/>
          <p:nvPr/>
        </p:nvSpPr>
        <p:spPr>
          <a:xfrm>
            <a:off x="6957391" y="457200"/>
            <a:ext cx="11557647" cy="88331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/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Для реализации используют следующие структуры данных:</a:t>
            </a:r>
          </a:p>
          <a:p>
            <a:pPr defTabSz="457200"/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ru-RU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Списки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: Двусвязные списки или расширяемые списки могут быть применены для реализации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KV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хранилища, особенно если порядок элементов имеет значение. Однако, поиск в списках может быть медленным при большом количестве данных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;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ru-RU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Хранилища с промежуточным кэшированием: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В некоторых случаях использование структур данных для промежуточного кэширования, таких как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LRU (Least Recently Used)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кэш или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LFU (Least Frequently Used)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кэш, может улучшить производительность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KV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хранилища, уменьшив количество обращений к постоянному хранилищу данных.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62411655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433138" y="674419"/>
            <a:ext cx="5815262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Долговременное хранение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7</a:t>
            </a:fld>
            <a:endParaRPr lang="ru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E68FD-B0D4-6FAE-91FF-A29BF093E31F}"/>
              </a:ext>
            </a:extLst>
          </p:cNvPr>
          <p:cNvSpPr txBox="1"/>
          <p:nvPr/>
        </p:nvSpPr>
        <p:spPr>
          <a:xfrm>
            <a:off x="6957391" y="457200"/>
            <a:ext cx="11557647" cy="104336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/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Для реализации используют следующие структуры данных: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defTabSz="457200"/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ru-RU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Хранение в файловой системе: </a:t>
            </a: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В этом подходе каждая пара ключ-значение сохраняется как отдельный файл на жестком диске. Имя файла может быть определено на основе </a:t>
            </a:r>
            <a:r>
              <a:rPr kumimoji="0" lang="ru-RU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хеша</a:t>
            </a: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ключа или другой уникальной идентификации. Это простой и прямолинейный подход, который дает возможность быстро сохранять и получать данные. Однако, он может столкнуться с проблемами производительности при большом количестве файлов или поиске конкретных ключей;</a:t>
            </a:r>
            <a:endParaRPr lang="ru-RU" sz="3200" dirty="0"/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ru-RU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Хранилище на основе журналов (</a:t>
            </a: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Log-Structured Storage): </a:t>
            </a: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Хранилище на основе журналов использует журналы для записи операций над данными. Ключи и значения хранятся в журнале, а затем сливаются и сортируются в конечное хранилище на диске</a:t>
            </a: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;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ru-RU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Реляционные базы данных: </a:t>
            </a: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Реляционные базы данных, такие как </a:t>
            </a: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MySQL, PostgreSQL, Oracle </a:t>
            </a: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 другие, являются мощными инструментами для хранения данных на жестком диске. Они используют таблицы для организации данных и обеспечивают преимущества структурированного и эффективного хранения данных</a:t>
            </a: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;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GB" sz="3200" dirty="0"/>
              <a:t>NoSQL </a:t>
            </a:r>
            <a:r>
              <a:rPr lang="ru-RU" sz="3200" dirty="0"/>
              <a:t>БД</a:t>
            </a:r>
            <a:r>
              <a:rPr lang="en-GB" sz="3200" dirty="0"/>
              <a:t>.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226954399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en-GB" sz="6000" b="1" dirty="0">
                <a:latin typeface="Tinkoff Sans" panose="02000506050000020004" pitchFamily="2" charset="0"/>
              </a:rPr>
              <a:t>Log Storage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8</a:t>
            </a:fld>
            <a:endParaRPr lang="ru-RU" sz="1600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EE1C02F-23D5-67A7-12E8-175F35FB3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70" y="2454809"/>
            <a:ext cx="5880938" cy="58809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804E9E-C25D-5EE7-4FE3-960E10D13D53}"/>
              </a:ext>
            </a:extLst>
          </p:cNvPr>
          <p:cNvSpPr txBox="1"/>
          <p:nvPr/>
        </p:nvSpPr>
        <p:spPr>
          <a:xfrm>
            <a:off x="6957391" y="457200"/>
            <a:ext cx="11557647" cy="100027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/>
            <a:r>
              <a:rPr lang="ru-RU" sz="2800" dirty="0"/>
              <a:t>При использовании подхода </a:t>
            </a:r>
            <a:r>
              <a:rPr lang="en-GB" sz="2800" dirty="0"/>
              <a:t>log-append </a:t>
            </a:r>
            <a:r>
              <a:rPr lang="ru-RU" sz="2800" dirty="0"/>
              <a:t>данные записываются в последовательный журнал (</a:t>
            </a:r>
            <a:r>
              <a:rPr lang="en-GB" sz="2800" dirty="0"/>
              <a:t>log) </a:t>
            </a:r>
            <a:r>
              <a:rPr lang="ru-RU" sz="2800" dirty="0"/>
              <a:t>на диске. Каждая операция записи, включая добавление, обновление или удаление данных, записывается последовательно в конец журнал</a:t>
            </a:r>
            <a:r>
              <a:rPr lang="en-GB" sz="2800" dirty="0" err="1"/>
              <a:t>а</a:t>
            </a:r>
            <a:r>
              <a:rPr lang="ru-RU" sz="2800" dirty="0"/>
              <a:t>, без изменения уже существующих данных. </a:t>
            </a:r>
            <a:endParaRPr lang="en-GB" sz="2800" dirty="0"/>
          </a:p>
          <a:p>
            <a:pPr defTabSz="457200"/>
            <a:r>
              <a:rPr lang="ru-RU" sz="2800" b="1" dirty="0"/>
              <a:t>Достоинства</a:t>
            </a:r>
            <a:r>
              <a:rPr lang="en-GB" sz="2800" b="1" dirty="0"/>
              <a:t>:</a:t>
            </a:r>
            <a:endParaRPr lang="ru-RU" sz="2800" b="1" dirty="0"/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ru-RU" sz="2800" u="sng" dirty="0"/>
              <a:t>Простота</a:t>
            </a:r>
            <a:r>
              <a:rPr lang="ru-RU" sz="2800" dirty="0"/>
              <a:t>: Запись данных в конец журнала является простой и быстрой операцией;</a:t>
            </a:r>
            <a:endParaRPr lang="en-GB" sz="2800" dirty="0"/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ru-RU" sz="2800" u="sng" dirty="0"/>
              <a:t>Надежность</a:t>
            </a:r>
            <a:r>
              <a:rPr lang="ru-RU" sz="2800" dirty="0"/>
              <a:t>: данные записываются в конец журнала, существующие данные полностью сохраняются и не подвергаются изменениям. Это обеспечивает надежность и </a:t>
            </a:r>
            <a:r>
              <a:rPr lang="ru-RU" sz="2800" dirty="0" err="1"/>
              <a:t>консистентность</a:t>
            </a:r>
            <a:r>
              <a:rPr lang="ru-RU" sz="2800" dirty="0"/>
              <a:t> данных в случае сбоя</a:t>
            </a:r>
            <a:r>
              <a:rPr lang="en-GB" sz="2800" dirty="0"/>
              <a:t>;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ru-RU" sz="2800" u="sng" dirty="0"/>
              <a:t>Высокая производительность записи</a:t>
            </a:r>
            <a:r>
              <a:rPr lang="ru-RU" sz="2800" dirty="0"/>
              <a:t>: записи производятся только в конец журнала</a:t>
            </a:r>
            <a:r>
              <a:rPr lang="en-GB" sz="2800" dirty="0"/>
              <a:t>;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ru-RU" sz="2800" dirty="0"/>
              <a:t>Относительная простота </a:t>
            </a:r>
            <a:r>
              <a:rPr lang="ru-RU" sz="2800" u="sng" dirty="0"/>
              <a:t>восстановления</a:t>
            </a:r>
            <a:r>
              <a:rPr lang="en-GB" sz="2800" dirty="0"/>
              <a:t>.</a:t>
            </a:r>
            <a:endParaRPr lang="ru-RU" sz="2800" dirty="0"/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lang="ru-RU" sz="2800" dirty="0"/>
          </a:p>
          <a:p>
            <a:pPr defTabSz="457200"/>
            <a:r>
              <a:rPr lang="ru-RU" sz="2800" b="1" dirty="0"/>
              <a:t>Недостатки</a:t>
            </a:r>
            <a:r>
              <a:rPr lang="en-GB" sz="2800" dirty="0"/>
              <a:t>: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ru-RU" sz="2800" u="sng" dirty="0"/>
              <a:t>Проблема фрагментации</a:t>
            </a:r>
            <a:r>
              <a:rPr lang="ru-RU" sz="2800" dirty="0"/>
              <a:t>: При использовании подхода </a:t>
            </a:r>
            <a:r>
              <a:rPr lang="en-GB" sz="2800" dirty="0"/>
              <a:t>log-append </a:t>
            </a:r>
            <a:r>
              <a:rPr lang="ru-RU" sz="2800" dirty="0"/>
              <a:t>файл журнала может стать фрагментированным со временем</a:t>
            </a:r>
            <a:r>
              <a:rPr lang="en-GB" sz="2800" dirty="0"/>
              <a:t>;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ru-RU" sz="2800" u="sng" dirty="0"/>
              <a:t>Затраты на слияние данных</a:t>
            </a:r>
            <a:r>
              <a:rPr lang="ru-RU" sz="2800" dirty="0"/>
              <a:t>: При чтении данных из журнала, возникает необходимость слияния данных из разных записей для формирования текущего состояния</a:t>
            </a:r>
            <a:r>
              <a:rPr lang="en-GB" sz="2800" dirty="0"/>
              <a:t>;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ru-RU" sz="2800" u="sng" dirty="0"/>
              <a:t>Производительность чтения</a:t>
            </a:r>
            <a:r>
              <a:rPr lang="ru-RU" sz="2800" dirty="0"/>
              <a:t>: В подходе </a:t>
            </a:r>
            <a:r>
              <a:rPr lang="en-GB" sz="2800" dirty="0"/>
              <a:t>log-append </a:t>
            </a:r>
            <a:r>
              <a:rPr lang="ru-RU" sz="2800" dirty="0"/>
              <a:t>доступ к данным основывается на последовательном чтении журнала.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8879883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Оптимизация чтения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9</a:t>
            </a:fld>
            <a:endParaRPr lang="ru-RU" sz="1600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EE1C02F-23D5-67A7-12E8-175F35FB3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70" y="2454809"/>
            <a:ext cx="5880938" cy="58809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3CA8E7-9860-62ED-A195-25925470EFBD}"/>
              </a:ext>
            </a:extLst>
          </p:cNvPr>
          <p:cNvSpPr txBox="1"/>
          <p:nvPr/>
        </p:nvSpPr>
        <p:spPr>
          <a:xfrm>
            <a:off x="6957391" y="457200"/>
            <a:ext cx="11557647" cy="106182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/>
            <a:r>
              <a:rPr lang="ru-RU" sz="3600" dirty="0"/>
              <a:t>Существует несколько способов сокращения операций чтения с диска при использовании подхода </a:t>
            </a:r>
            <a:r>
              <a:rPr lang="en-GB" sz="3600" b="1" dirty="0"/>
              <a:t>log-append</a:t>
            </a:r>
            <a:r>
              <a:rPr lang="en-GB" sz="3600" dirty="0"/>
              <a:t>:</a:t>
            </a:r>
            <a:br>
              <a:rPr lang="ru-RU" sz="3600" dirty="0"/>
            </a:br>
            <a:endParaRPr lang="ru-RU" sz="3600" dirty="0"/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ru-RU" sz="3600" dirty="0"/>
              <a:t>Использование </a:t>
            </a:r>
            <a:r>
              <a:rPr lang="ru-RU" sz="3600" b="1" dirty="0"/>
              <a:t>кэша</a:t>
            </a:r>
            <a:r>
              <a:rPr lang="ru-RU" sz="3600" dirty="0"/>
              <a:t> может значительно сократить операции чтения с диска</a:t>
            </a:r>
            <a:r>
              <a:rPr lang="en-GB" sz="3600" dirty="0"/>
              <a:t>;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ru-RU" sz="3600" dirty="0"/>
              <a:t>Создание </a:t>
            </a:r>
            <a:r>
              <a:rPr lang="ru-RU" sz="3600" b="1" dirty="0"/>
              <a:t>индексов</a:t>
            </a:r>
            <a:r>
              <a:rPr lang="ru-RU" sz="3600" dirty="0"/>
              <a:t> для доступа к данным может помочь ускорить операции чтения. Индексы позволяют быстро найти соответствующие данные по определенному ключу без необходимости чтения всего журнала</a:t>
            </a:r>
            <a:r>
              <a:rPr lang="en-GB" sz="3600" dirty="0"/>
              <a:t>;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ru-RU" sz="3600" dirty="0"/>
              <a:t>Кэширование </a:t>
            </a:r>
            <a:r>
              <a:rPr lang="ru-RU" sz="3600" b="1" dirty="0"/>
              <a:t>предварительного чтения</a:t>
            </a:r>
            <a:r>
              <a:rPr lang="ru-RU" sz="3600" dirty="0"/>
              <a:t> (</a:t>
            </a:r>
            <a:r>
              <a:rPr lang="en-GB" sz="3600" dirty="0"/>
              <a:t>Read-Ahead Caching): </a:t>
            </a:r>
            <a:r>
              <a:rPr lang="ru-RU" sz="3600" dirty="0"/>
              <a:t>При выполнении операции чтения с диска, система может предварительно загрузить следующие данные в </a:t>
            </a:r>
            <a:r>
              <a:rPr lang="en-GB" sz="3600" dirty="0" err="1"/>
              <a:t>п</a:t>
            </a:r>
            <a:r>
              <a:rPr lang="ru-RU" sz="3600" dirty="0" err="1"/>
              <a:t>амять</a:t>
            </a:r>
            <a:r>
              <a:rPr lang="en-GB" sz="3600" dirty="0"/>
              <a:t>;</a:t>
            </a:r>
            <a:endParaRPr lang="ru-RU" sz="3600" dirty="0"/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ru-RU" sz="3600" b="1" dirty="0"/>
              <a:t>Улучшенная организация данных: </a:t>
            </a:r>
            <a:r>
              <a:rPr lang="ru-RU" sz="3600" dirty="0"/>
              <a:t>Организация данных на диске может существенно влиять на производительность чтения. Например, использование сжатия данных или блочных структур может сократить размер данных на диске и, следовательно, уменьшит время чтения</a:t>
            </a:r>
            <a:r>
              <a:rPr lang="en-GB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81503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Пользовательские 5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31013</TotalTime>
  <Words>1077</Words>
  <Application>Microsoft Macintosh PowerPoint</Application>
  <PresentationFormat>Произвольный</PresentationFormat>
  <Paragraphs>91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Tinkoff Sans</vt:lpstr>
      <vt:lpstr>Wingdings</vt:lpstr>
      <vt:lpstr>Arial</vt:lpstr>
      <vt:lpstr>Consolas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Он такой один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642</cp:revision>
  <dcterms:modified xsi:type="dcterms:W3CDTF">2023-11-08T05:14:03Z</dcterms:modified>
</cp:coreProperties>
</file>